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0AA"/>
    <a:srgbClr val="9FD7EF"/>
    <a:srgbClr val="0D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6A0A7-1014-44EF-BFF1-6D449D09633E}" v="15" dt="2024-09-18T09:55:55.330"/>
    <p1510:client id="{E54584EF-225F-4BB1-99A5-E72FFD112CB3}" v="2" dt="2024-09-18T11:45:05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86" d="100"/>
          <a:sy n="86" d="100"/>
        </p:scale>
        <p:origin x="35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837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15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65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499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182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942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435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322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306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64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10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A1955-2873-492A-898A-899BA80CB0F5}" type="datetimeFigureOut">
              <a:rPr lang="sv-SE" smtClean="0"/>
              <a:t>2025-09-01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F293F5-C18F-47E3-A089-F45207807EC8}" type="slidenum">
              <a:rPr lang="sv-SE" smtClean="0"/>
              <a:t>‹N°›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592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rgbClr val="4070AA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0C6D-3263-3B30-18C8-E5E2D56A2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7" y="582101"/>
            <a:ext cx="5869825" cy="1321514"/>
          </a:xfrm>
        </p:spPr>
        <p:txBody>
          <a:bodyPr>
            <a:normAutofit fontScale="90000"/>
          </a:bodyPr>
          <a:lstStyle/>
          <a:p>
            <a:r>
              <a:rPr lang="sv-SE" sz="8900" dirty="0">
                <a:solidFill>
                  <a:schemeClr val="bg1"/>
                </a:solidFill>
              </a:rPr>
              <a:t>EOOLT 2026</a:t>
            </a:r>
            <a:br>
              <a:rPr lang="sv-SE" dirty="0">
                <a:solidFill>
                  <a:schemeClr val="bg1"/>
                </a:solidFill>
              </a:rPr>
            </a:br>
            <a:r>
              <a:rPr lang="sv-SE" sz="2200" dirty="0">
                <a:solidFill>
                  <a:schemeClr val="bg1"/>
                </a:solidFill>
              </a:rPr>
              <a:t>10th International Workshop on </a:t>
            </a:r>
            <a:r>
              <a:rPr lang="sv-SE" sz="2200" dirty="0" err="1">
                <a:solidFill>
                  <a:schemeClr val="bg1"/>
                </a:solidFill>
              </a:rPr>
              <a:t>Equation-Based</a:t>
            </a:r>
            <a:r>
              <a:rPr lang="sv-SE" sz="2200" dirty="0">
                <a:solidFill>
                  <a:schemeClr val="bg1"/>
                </a:solidFill>
              </a:rPr>
              <a:t> </a:t>
            </a:r>
            <a:r>
              <a:rPr lang="sv-SE" sz="2200" dirty="0" err="1">
                <a:solidFill>
                  <a:schemeClr val="bg1"/>
                </a:solidFill>
              </a:rPr>
              <a:t>Object-Oriented</a:t>
            </a:r>
            <a:r>
              <a:rPr lang="sv-SE" sz="2200" dirty="0">
                <a:solidFill>
                  <a:schemeClr val="bg1"/>
                </a:solidFill>
              </a:rPr>
              <a:t> </a:t>
            </a:r>
            <a:r>
              <a:rPr lang="sv-SE" sz="2200" dirty="0" err="1">
                <a:solidFill>
                  <a:schemeClr val="bg1"/>
                </a:solidFill>
              </a:rPr>
              <a:t>Modeling</a:t>
            </a:r>
            <a:r>
              <a:rPr lang="sv-SE" sz="2200" dirty="0">
                <a:solidFill>
                  <a:schemeClr val="bg1"/>
                </a:solidFill>
              </a:rPr>
              <a:t> </a:t>
            </a:r>
            <a:r>
              <a:rPr lang="sv-SE" sz="2200" dirty="0" err="1">
                <a:solidFill>
                  <a:schemeClr val="bg1"/>
                </a:solidFill>
              </a:rPr>
              <a:t>Languages</a:t>
            </a:r>
            <a:r>
              <a:rPr lang="sv-SE" sz="2200" dirty="0">
                <a:solidFill>
                  <a:schemeClr val="bg1"/>
                </a:solidFill>
              </a:rPr>
              <a:t> and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173FF-7C2B-C345-B04C-BFEC4FE2C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042" y="4736399"/>
            <a:ext cx="3207958" cy="1528201"/>
          </a:xfrm>
        </p:spPr>
        <p:txBody>
          <a:bodyPr>
            <a:normAutofit/>
          </a:bodyPr>
          <a:lstStyle/>
          <a:p>
            <a:pPr algn="just"/>
            <a:r>
              <a:rPr lang="en-US" sz="1400"/>
              <a:t>The topics covered will range from language design, formal semantics via modeling aspects to generation of simulation code. Contributions can be submitted either as full papers or as 4-page work-in-progress papers.</a:t>
            </a:r>
            <a:endParaRPr lang="sv-SE" sz="1400" u="sng">
              <a:solidFill>
                <a:srgbClr val="4070AA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3F6ABC-D018-6F1C-F322-7E61C08A1181}"/>
              </a:ext>
            </a:extLst>
          </p:cNvPr>
          <p:cNvGrpSpPr/>
          <p:nvPr/>
        </p:nvGrpSpPr>
        <p:grpSpPr>
          <a:xfrm>
            <a:off x="0" y="1927833"/>
            <a:ext cx="6858000" cy="2604327"/>
            <a:chOff x="0" y="2088253"/>
            <a:chExt cx="6858000" cy="2604327"/>
          </a:xfrm>
          <a:noFill/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5B3BE8-B6C1-98D7-6DB1-01362C24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88253"/>
              <a:ext cx="6858000" cy="2604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060E2A-C9DD-1DAD-A77A-BAF6C3218084}"/>
                </a:ext>
              </a:extLst>
            </p:cNvPr>
            <p:cNvSpPr txBox="1"/>
            <p:nvPr/>
          </p:nvSpPr>
          <p:spPr>
            <a:xfrm>
              <a:off x="4475617" y="4475544"/>
              <a:ext cx="2382383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800" dirty="0">
                  <a:solidFill>
                    <a:schemeClr val="bg1"/>
                  </a:solidFill>
                </a:rPr>
                <a:t>Copyright </a:t>
              </a:r>
              <a:r>
                <a:rPr lang="de-DE" sz="8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Teutoburger Wald Tourismus / D. Ketz</a:t>
              </a:r>
              <a:endParaRPr lang="sv-SE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A0D74301-5C07-50A5-FFB4-5FFF02EF61B7}"/>
              </a:ext>
            </a:extLst>
          </p:cNvPr>
          <p:cNvSpPr txBox="1">
            <a:spLocks/>
          </p:cNvSpPr>
          <p:nvPr/>
        </p:nvSpPr>
        <p:spPr>
          <a:xfrm>
            <a:off x="0" y="9323898"/>
            <a:ext cx="6858000" cy="58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sng">
                <a:solidFill>
                  <a:srgbClr val="4070AA"/>
                </a:solidFill>
              </a:rPr>
              <a:t>https://eoolt.org</a:t>
            </a:r>
            <a:endParaRPr lang="sv-SE" sz="3200" u="sng">
              <a:solidFill>
                <a:srgbClr val="4070AA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166F45E-716B-2368-F8D1-D97441237CED}"/>
              </a:ext>
            </a:extLst>
          </p:cNvPr>
          <p:cNvGrpSpPr/>
          <p:nvPr/>
        </p:nvGrpSpPr>
        <p:grpSpPr>
          <a:xfrm>
            <a:off x="420350" y="8574013"/>
            <a:ext cx="2927404" cy="789751"/>
            <a:chOff x="221042" y="8534147"/>
            <a:chExt cx="2927404" cy="78975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C37BCF8-603B-C371-C1E5-6E7CD02AFEE4}"/>
                </a:ext>
              </a:extLst>
            </p:cNvPr>
            <p:cNvSpPr/>
            <p:nvPr/>
          </p:nvSpPr>
          <p:spPr>
            <a:xfrm>
              <a:off x="221042" y="8534147"/>
              <a:ext cx="2927404" cy="7897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52B7F88-0970-BB14-C1A8-1EF303324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610" y="8679432"/>
              <a:ext cx="2695575" cy="55245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89B9B50-5122-035F-D251-5E2BC2288BF8}"/>
              </a:ext>
            </a:extLst>
          </p:cNvPr>
          <p:cNvSpPr txBox="1"/>
          <p:nvPr/>
        </p:nvSpPr>
        <p:spPr>
          <a:xfrm>
            <a:off x="3621985" y="4736399"/>
            <a:ext cx="2927404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000" dirty="0"/>
              <a:t>June 2026 </a:t>
            </a:r>
            <a:r>
              <a:rPr lang="sv-SE" sz="1600" dirty="0"/>
              <a:t>(to be </a:t>
            </a:r>
            <a:r>
              <a:rPr lang="sv-SE" sz="1600" dirty="0" err="1"/>
              <a:t>confirmed</a:t>
            </a:r>
            <a:r>
              <a:rPr lang="sv-SE" sz="1600" dirty="0"/>
              <a:t>)</a:t>
            </a:r>
          </a:p>
          <a:p>
            <a:r>
              <a:rPr lang="sv-SE" sz="2000" dirty="0"/>
              <a:t>Bielefeld, Germany</a:t>
            </a:r>
          </a:p>
          <a:p>
            <a:endParaRPr lang="sv-SE" sz="1400" dirty="0"/>
          </a:p>
          <a:p>
            <a:r>
              <a:rPr lang="sv-SE" sz="1400" dirty="0"/>
              <a:t>Submission deadline: </a:t>
            </a:r>
            <a:r>
              <a:rPr lang="sv-SE" sz="1400" dirty="0" err="1"/>
              <a:t>March</a:t>
            </a:r>
            <a:r>
              <a:rPr lang="sv-SE" sz="1400" dirty="0"/>
              <a:t> 2026</a:t>
            </a:r>
          </a:p>
          <a:p>
            <a:r>
              <a:rPr lang="sv-SE" sz="1400" dirty="0"/>
              <a:t>Author notification: </a:t>
            </a:r>
            <a:r>
              <a:rPr lang="de-DE" sz="1400" dirty="0"/>
              <a:t>April 2026</a:t>
            </a:r>
            <a:endParaRPr lang="sv-SE" sz="1400" dirty="0"/>
          </a:p>
          <a:p>
            <a:r>
              <a:rPr lang="sv-SE" sz="1400" dirty="0"/>
              <a:t>Camera-ready: </a:t>
            </a:r>
            <a:r>
              <a:rPr lang="de-DE" sz="1400" dirty="0"/>
              <a:t>May 2026</a:t>
            </a:r>
            <a:endParaRPr lang="sv-SE" sz="1400" dirty="0"/>
          </a:p>
          <a:p>
            <a:endParaRPr lang="sv-SE" sz="1400" dirty="0"/>
          </a:p>
          <a:p>
            <a:r>
              <a:rPr lang="sv-SE" sz="1400" dirty="0"/>
              <a:t>General Chair:</a:t>
            </a:r>
          </a:p>
          <a:p>
            <a:r>
              <a:rPr lang="sv-SE" sz="1400" dirty="0"/>
              <a:t>    Bernhard Bachmann</a:t>
            </a:r>
          </a:p>
          <a:p>
            <a:r>
              <a:rPr lang="en-US" sz="1400" dirty="0"/>
              <a:t>    Hochschule Bielefeld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000" dirty="0"/>
              <a:t>University of Applied Sciences and Arts</a:t>
            </a:r>
            <a:endParaRPr lang="sv-SE" sz="1000" dirty="0"/>
          </a:p>
          <a:p>
            <a:endParaRPr lang="sv-SE" sz="1400" dirty="0"/>
          </a:p>
          <a:p>
            <a:r>
              <a:rPr lang="sv-SE" sz="1400" dirty="0"/>
              <a:t>Program Chair:</a:t>
            </a:r>
          </a:p>
          <a:p>
            <a:r>
              <a:rPr lang="sv-SE" sz="1400" dirty="0"/>
              <a:t>    Benoît Caillaud</a:t>
            </a:r>
          </a:p>
          <a:p>
            <a:r>
              <a:rPr lang="sv-SE" sz="1400" dirty="0"/>
              <a:t>    INRIA Rennes</a:t>
            </a:r>
          </a:p>
          <a:p>
            <a:r>
              <a:rPr lang="sv-SE" sz="1400" dirty="0"/>
              <a:t>    </a:t>
            </a:r>
            <a:r>
              <a:rPr lang="en-US" sz="1000" dirty="0"/>
              <a:t>National Institute for Research in Computer</a:t>
            </a:r>
            <a:br>
              <a:rPr lang="en-US" sz="1000" dirty="0"/>
            </a:br>
            <a:r>
              <a:rPr lang="en-US" sz="1000" dirty="0"/>
              <a:t>      Science and Control</a:t>
            </a:r>
            <a:endParaRPr lang="sv-SE" sz="10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C7F1DC2-8751-667D-5BF2-F3724658547B}"/>
              </a:ext>
            </a:extLst>
          </p:cNvPr>
          <p:cNvGrpSpPr/>
          <p:nvPr/>
        </p:nvGrpSpPr>
        <p:grpSpPr>
          <a:xfrm>
            <a:off x="237979" y="6355541"/>
            <a:ext cx="3228158" cy="2162817"/>
            <a:chOff x="237979" y="6355541"/>
            <a:chExt cx="3228158" cy="21628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E9C4D2-46A5-B562-FF55-2C4F8CF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7979" y="6355541"/>
              <a:ext cx="3228158" cy="2154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CB3362-1D6B-5B14-CF78-96FA8AA814FE}"/>
                </a:ext>
              </a:extLst>
            </p:cNvPr>
            <p:cNvSpPr txBox="1"/>
            <p:nvPr/>
          </p:nvSpPr>
          <p:spPr>
            <a:xfrm>
              <a:off x="1263412" y="8302914"/>
              <a:ext cx="1810111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>
                  <a:solidFill>
                    <a:schemeClr val="bg1"/>
                  </a:solidFill>
                </a:defRPr>
              </a:lvl1pPr>
            </a:lstStyle>
            <a:p>
              <a:r>
                <a:rPr lang="sv-SE" dirty="0"/>
                <a:t>Copyright: HSBI | </a:t>
              </a:r>
              <a:r>
                <a:rPr lang="de-DE" dirty="0"/>
                <a:t>Andreas Jon Grote</a:t>
              </a:r>
              <a:endParaRPr lang="sv-SE" dirty="0"/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D0442BC9-2EF7-1599-FA16-8EDDA394B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173" y="8570677"/>
            <a:ext cx="2259909" cy="7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129</Words>
  <Application>Microsoft Macintosh PowerPoint</Application>
  <PresentationFormat>Format A4 (210 x 297 mm)</PresentationFormat>
  <Paragraphs>20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Roboto</vt:lpstr>
      <vt:lpstr>Office Theme</vt:lpstr>
      <vt:lpstr>EOOLT 2026 10th International Workshop on Equation-Based Object-Oriented Modeling Languages and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EOOLT 2026 10th International Workshop on Equation-Based Object-Oriented Modeling Languages and Tools</dc:title>
  <dc:creator>Martin Sjölund</dc:creator>
  <cp:lastModifiedBy>Benoit Caillaud</cp:lastModifiedBy>
  <cp:revision>6</cp:revision>
  <dcterms:created xsi:type="dcterms:W3CDTF">2024-09-18T09:05:08Z</dcterms:created>
  <dcterms:modified xsi:type="dcterms:W3CDTF">2025-09-01T07:32:21Z</dcterms:modified>
</cp:coreProperties>
</file>